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8"/>
  </p:notesMasterIdLst>
  <p:handoutMasterIdLst>
    <p:handoutMasterId r:id="rId59"/>
  </p:handoutMasterIdLst>
  <p:sldIdLst>
    <p:sldId id="274" r:id="rId3"/>
    <p:sldId id="276" r:id="rId4"/>
    <p:sldId id="579" r:id="rId5"/>
    <p:sldId id="580" r:id="rId6"/>
    <p:sldId id="581" r:id="rId7"/>
    <p:sldId id="566" r:id="rId8"/>
    <p:sldId id="567" r:id="rId9"/>
    <p:sldId id="565" r:id="rId10"/>
    <p:sldId id="568" r:id="rId11"/>
    <p:sldId id="569" r:id="rId12"/>
    <p:sldId id="467" r:id="rId13"/>
    <p:sldId id="468" r:id="rId14"/>
    <p:sldId id="469" r:id="rId15"/>
    <p:sldId id="470" r:id="rId16"/>
    <p:sldId id="471" r:id="rId17"/>
    <p:sldId id="473" r:id="rId18"/>
    <p:sldId id="574" r:id="rId19"/>
    <p:sldId id="575" r:id="rId20"/>
    <p:sldId id="576" r:id="rId21"/>
    <p:sldId id="577" r:id="rId22"/>
    <p:sldId id="478" r:id="rId23"/>
    <p:sldId id="479" r:id="rId24"/>
    <p:sldId id="481" r:id="rId25"/>
    <p:sldId id="482" r:id="rId26"/>
    <p:sldId id="483" r:id="rId27"/>
    <p:sldId id="485" r:id="rId28"/>
    <p:sldId id="489" r:id="rId29"/>
    <p:sldId id="490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03" r:id="rId43"/>
    <p:sldId id="504" r:id="rId44"/>
    <p:sldId id="505" r:id="rId45"/>
    <p:sldId id="507" r:id="rId46"/>
    <p:sldId id="509" r:id="rId47"/>
    <p:sldId id="511" r:id="rId48"/>
    <p:sldId id="512" r:id="rId49"/>
    <p:sldId id="513" r:id="rId50"/>
    <p:sldId id="570" r:id="rId51"/>
    <p:sldId id="573" r:id="rId52"/>
    <p:sldId id="571" r:id="rId53"/>
    <p:sldId id="572" r:id="rId54"/>
    <p:sldId id="582" r:id="rId55"/>
    <p:sldId id="419" r:id="rId56"/>
    <p:sldId id="459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152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45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22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19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218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542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265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823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615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532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42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stackoverflow.com/a/170445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170445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212/C-Programming-October-2015" TargetMode="External"/><Relationship Id="rId10" Type="http://schemas.openxmlformats.org/officeDocument/2006/relationships/image" Target="../media/image67.png"/><Relationship Id="rId19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" TargetMode="External"/><Relationship Id="rId5" Type="http://schemas.openxmlformats.org/officeDocument/2006/relationships/hyperlink" Target="https://softuni.bg/courses/programming-basics" TargetMode="Externa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685800"/>
            <a:ext cx="99731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 Data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1752600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 Types, Variables, Declaring and Initializing Variables</a:t>
            </a:r>
            <a:endParaRPr lang="en-US" dirty="0" smtClean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7926" y="403168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813256" y="3910247"/>
            <a:ext cx="205126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with C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55" y="4628319"/>
            <a:ext cx="5167313" cy="170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4" descr="http://www.unixstickers.com/image/cache/data/stickers/C/C.sh-600x6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19" y="3305520"/>
            <a:ext cx="2049334" cy="204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531812" y="2990797"/>
            <a:ext cx="3986951" cy="3307732"/>
            <a:chOff x="7549721" y="801727"/>
            <a:chExt cx="3083441" cy="2767501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9208306" y="2198289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7929140" y="1654604"/>
              <a:ext cx="2174794" cy="592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unsigned 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45682" y="3028458"/>
              <a:ext cx="787480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char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242483" y="1158745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7549721" y="2836315"/>
              <a:ext cx="2442527" cy="592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unsigned 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5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932" y="1905000"/>
            <a:ext cx="8766174" cy="842145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209058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8912007" y="418165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43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(±</a:t>
            </a:r>
            <a:r>
              <a:rPr lang="en-US" dirty="0" smtClean="0"/>
              <a:t>1.2</a:t>
            </a:r>
            <a:r>
              <a:rPr lang="en-US" dirty="0"/>
              <a:t> × 10</a:t>
            </a:r>
            <a:r>
              <a:rPr lang="en-US" baseline="30000" dirty="0" smtClean="0"/>
              <a:t>−38</a:t>
            </a:r>
            <a:r>
              <a:rPr lang="en-US" dirty="0" smtClean="0"/>
              <a:t> </a:t>
            </a:r>
            <a:r>
              <a:rPr lang="en-US" dirty="0"/>
              <a:t>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32-bit, </a:t>
            </a:r>
            <a:r>
              <a:rPr lang="en-US" dirty="0"/>
              <a:t>precision of </a:t>
            </a:r>
            <a:r>
              <a:rPr lang="en-US" dirty="0" smtClean="0"/>
              <a:t>6 </a:t>
            </a:r>
            <a:r>
              <a:rPr lang="en-US" dirty="0"/>
              <a:t>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(±2.3</a:t>
            </a:r>
            <a:r>
              <a:rPr lang="en-US" dirty="0"/>
              <a:t> × 10</a:t>
            </a:r>
            <a:r>
              <a:rPr lang="en-US" baseline="30000" dirty="0"/>
              <a:t>−</a:t>
            </a:r>
            <a:r>
              <a:rPr lang="en-US" baseline="30000" dirty="0" smtClean="0"/>
              <a:t>308</a:t>
            </a:r>
            <a:r>
              <a:rPr lang="en-US" dirty="0" smtClean="0"/>
              <a:t> </a:t>
            </a:r>
            <a:r>
              <a:rPr lang="en-US" dirty="0"/>
              <a:t>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64-bit, </a:t>
            </a:r>
            <a:r>
              <a:rPr lang="en-US" dirty="0"/>
              <a:t>precision of </a:t>
            </a:r>
            <a:r>
              <a:rPr lang="en-US" dirty="0" smtClean="0"/>
              <a:t>15 digits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 smtClean="0"/>
              <a:t>(±3.4</a:t>
            </a:r>
            <a:r>
              <a:rPr lang="en-US" dirty="0"/>
              <a:t> × 10</a:t>
            </a:r>
            <a:r>
              <a:rPr lang="en-US" baseline="30000" dirty="0" smtClean="0"/>
              <a:t>−4932</a:t>
            </a:r>
            <a:r>
              <a:rPr lang="en-US" dirty="0" smtClean="0"/>
              <a:t> </a:t>
            </a:r>
            <a:r>
              <a:rPr lang="en-US" dirty="0"/>
              <a:t>to ±</a:t>
            </a:r>
            <a:r>
              <a:rPr lang="en-US" dirty="0" smtClean="0"/>
              <a:t>1.1</a:t>
            </a:r>
            <a:r>
              <a:rPr lang="en-US" dirty="0"/>
              <a:t> × </a:t>
            </a:r>
            <a:r>
              <a:rPr lang="en-US" dirty="0" smtClean="0"/>
              <a:t>10</a:t>
            </a:r>
            <a:r>
              <a:rPr lang="en-US" baseline="30000" dirty="0" smtClean="0"/>
              <a:t>4932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80-bit, precision of 19 digits</a:t>
            </a:r>
            <a:endParaRPr lang="en-US" dirty="0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9251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pPr lvl="1">
              <a:spcBef>
                <a:spcPts val="2500"/>
              </a:spcBef>
            </a:pPr>
            <a:r>
              <a:rPr lang="en-US" dirty="0" smtClean="0"/>
              <a:t>The </a:t>
            </a:r>
            <a:r>
              <a:rPr lang="en-US" dirty="0"/>
              <a:t>default value of floating-point types:</a:t>
            </a:r>
          </a:p>
          <a:p>
            <a:pPr lvl="2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58824" y="1762963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3.141592653589793238d;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699" t="31617" r="12499" b="51111"/>
          <a:stretch/>
        </p:blipFill>
        <p:spPr>
          <a:xfrm>
            <a:off x="7845425" y="1981200"/>
            <a:ext cx="4149809" cy="1060215"/>
          </a:xfrm>
          <a:prstGeom prst="roundRect">
            <a:avLst>
              <a:gd name="adj" fmla="val 8826"/>
            </a:avLst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77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836612" y="3657600"/>
            <a:ext cx="10729800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actualSum = a + b;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000" t="26889" r="30000" b="48222"/>
          <a:stretch/>
        </p:blipFill>
        <p:spPr>
          <a:xfrm>
            <a:off x="6627812" y="4275178"/>
            <a:ext cx="4815000" cy="1728462"/>
          </a:xfrm>
          <a:prstGeom prst="roundRect">
            <a:avLst>
              <a:gd name="adj" fmla="val 8826"/>
            </a:avLst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79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6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</a:t>
            </a:r>
            <a:r>
              <a:rPr lang="en-US" dirty="0" smtClean="0"/>
              <a:t>expressions</a:t>
            </a:r>
          </a:p>
          <a:p>
            <a:r>
              <a:rPr lang="en-US" dirty="0" smtClean="0"/>
              <a:t>In </a:t>
            </a:r>
            <a:r>
              <a:rPr lang="en-US" dirty="0"/>
              <a:t>C there </a:t>
            </a:r>
            <a:r>
              <a:rPr lang="en-US" noProof="1" smtClean="0"/>
              <a:t>is no native boolean data type (no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noProof="1" smtClean="0"/>
              <a:t> keyword</a:t>
            </a:r>
            <a:r>
              <a:rPr lang="en-US" dirty="0" smtClean="0"/>
              <a:t>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 variables are </a:t>
            </a:r>
            <a:r>
              <a:rPr lang="en-US" dirty="0" smtClean="0"/>
              <a:t>used instead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for true,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for false)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Boolean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569" y="1178974"/>
            <a:ext cx="2057400" cy="1882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9012" y="4648200"/>
            <a:ext cx="10058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isHappy = 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hasMoney = 0;</a:t>
            </a:r>
          </a:p>
        </p:txBody>
      </p:sp>
    </p:spTree>
    <p:extLst>
      <p:ext uri="{BB962C8B-B14F-4D97-AF65-F5344CB8AC3E}">
        <p14:creationId xmlns:p14="http://schemas.microsoft.com/office/powerpoint/2010/main" val="32288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As an alternative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noProof="1" smtClean="0"/>
              <a:t> can be defined as a macro</a:t>
            </a:r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pPr lvl="1">
              <a:spcBef>
                <a:spcPts val="2500"/>
              </a:spcBef>
            </a:pPr>
            <a:r>
              <a:rPr lang="en-US" noProof="1"/>
              <a:t>O</a:t>
            </a:r>
            <a:r>
              <a:rPr lang="en-US" noProof="1" smtClean="0"/>
              <a:t>r simply</a:t>
            </a:r>
            <a:endParaRPr lang="en-US" noProof="1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dirty="0" smtClean="0"/>
              <a:t>in C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760412" y="1828800"/>
            <a:ext cx="10515600" cy="3572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typedef int bool;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#define true 1</a:t>
            </a:r>
          </a:p>
          <a:p>
            <a:pPr eaLnBrk="0" hangingPunct="0">
              <a:lnSpc>
                <a:spcPct val="110000"/>
              </a:lnSpc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#define false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isHappy = 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hasMoney = false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89212" y="5613996"/>
            <a:ext cx="3352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#include &lt;stdbool.h&gt;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291109" y="5524009"/>
            <a:ext cx="3984903" cy="1012172"/>
          </a:xfrm>
          <a:prstGeom prst="wedgeRoundRectCallout">
            <a:avLst>
              <a:gd name="adj1" fmla="val -81110"/>
              <a:gd name="adj2" fmla="val -2053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Note: Compiler must support C99 standard</a:t>
            </a:r>
          </a:p>
        </p:txBody>
      </p:sp>
    </p:spTree>
    <p:extLst>
      <p:ext uri="{BB962C8B-B14F-4D97-AF65-F5344CB8AC3E}">
        <p14:creationId xmlns:p14="http://schemas.microsoft.com/office/powerpoint/2010/main" val="23972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Data Types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Integer, Floating-Point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Character, String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Declaring and Using Variables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Identifiers</a:t>
            </a:r>
            <a:endParaRPr lang="en-US" dirty="0"/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Variables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smtClean="0"/>
              <a:t>Literals</a:t>
            </a:r>
            <a:endParaRPr lang="en-US" dirty="0" smtClean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12" y="1371600"/>
            <a:ext cx="3197121" cy="41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1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35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</a:t>
            </a:r>
            <a:r>
              <a:rPr lang="en-US" dirty="0" smtClean="0"/>
              <a:t>keyword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Can be assigned either a letter or an integer:</a:t>
            </a:r>
          </a:p>
          <a:p>
            <a:pPr marL="377887" lvl="1" indent="0">
              <a:spcBef>
                <a:spcPts val="1200"/>
              </a:spcBef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spcBef>
                <a:spcPts val="1200"/>
              </a:spcBef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22558" y="4191000"/>
            <a:ext cx="10140532" cy="1869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letterA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letterB =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("%c", letterA);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("%c", letterB);</a:t>
            </a:r>
          </a:p>
        </p:txBody>
      </p:sp>
    </p:spTree>
    <p:extLst>
      <p:ext uri="{BB962C8B-B14F-4D97-AF65-F5344CB8AC3E}">
        <p14:creationId xmlns:p14="http://schemas.microsoft.com/office/powerpoint/2010/main" val="41973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203668" y="4205297"/>
            <a:ext cx="1957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char*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8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 smtClean="0"/>
              <a:t> 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Declared as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array</a:t>
            </a:r>
          </a:p>
          <a:p>
            <a:pPr lvl="1"/>
            <a:r>
              <a:rPr lang="en-US" dirty="0" smtClean="0"/>
              <a:t>Size 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length + 1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Should always end with null terminator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grpSp>
        <p:nvGrpSpPr>
          <p:cNvPr id="16" name="Group 15"/>
          <p:cNvGrpSpPr/>
          <p:nvPr/>
        </p:nvGrpSpPr>
        <p:grpSpPr>
          <a:xfrm>
            <a:off x="9131851" y="1731656"/>
            <a:ext cx="2648972" cy="276865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567339" y="4076837"/>
              <a:ext cx="2048426" cy="1061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char*</a:t>
              </a:r>
              <a:endParaRPr lang="en-US" sz="35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26190"/>
              </p:ext>
            </p:extLst>
          </p:nvPr>
        </p:nvGraphicFramePr>
        <p:xfrm>
          <a:off x="1439387" y="4446209"/>
          <a:ext cx="5340825" cy="1915341"/>
        </p:xfrm>
        <a:graphic>
          <a:graphicData uri="http://schemas.openxmlformats.org/drawingml/2006/table">
            <a:tbl>
              <a:tblPr/>
              <a:tblGrid>
                <a:gridCol w="863563"/>
                <a:gridCol w="863563"/>
                <a:gridCol w="863563"/>
                <a:gridCol w="863563"/>
                <a:gridCol w="863563"/>
                <a:gridCol w="1023010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'P'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'e'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's'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'h'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'o'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'\0'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9787" y="3908152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name[6] = "Pesho";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7644480" y="5055700"/>
            <a:ext cx="3984903" cy="586523"/>
          </a:xfrm>
          <a:prstGeom prst="wedgeRoundRectCallout">
            <a:avLst>
              <a:gd name="adj1" fmla="val -74852"/>
              <a:gd name="adj2" fmla="val 12626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 terminator character</a:t>
            </a:r>
          </a:p>
        </p:txBody>
      </p:sp>
    </p:spTree>
    <p:extLst>
      <p:ext uri="{BB962C8B-B14F-4D97-AF65-F5344CB8AC3E}">
        <p14:creationId xmlns:p14="http://schemas.microsoft.com/office/powerpoint/2010/main" val="211253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214771" y="3973660"/>
            <a:ext cx="25474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char*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3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7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2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C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6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1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char;   // char 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0069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this identifier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greeting[] = "Hello"; // more appropriate name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7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0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47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Two ways </a:t>
            </a:r>
            <a:r>
              <a:rPr lang="en-US" dirty="0"/>
              <a:t>of initializing: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By </a:t>
            </a:r>
            <a:r>
              <a:rPr lang="en-US" dirty="0"/>
              <a:t>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7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/>
              <a:t>variable 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greeting[]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*message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greeting;</a:t>
            </a:r>
          </a:p>
        </p:txBody>
      </p:sp>
    </p:spTree>
    <p:extLst>
      <p:ext uri="{BB962C8B-B14F-4D97-AF65-F5344CB8AC3E}">
        <p14:creationId xmlns:p14="http://schemas.microsoft.com/office/powerpoint/2010/main" val="367546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102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3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1612" y="1143000"/>
            <a:ext cx="6553200" cy="17346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mtClean="0"/>
              <a:t>Assigning and Initializing Variables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6612" y="2996861"/>
            <a:ext cx="27432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886200"/>
            <a:ext cx="4572000" cy="26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</a:t>
            </a:r>
            <a:r>
              <a:rPr lang="en-US" dirty="0" smtClean="0"/>
              <a:t>literals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/>
              <a:t> definition</a:t>
            </a:r>
            <a:endParaRPr lang="en-US" dirty="0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47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</a:t>
            </a:r>
            <a:r>
              <a:rPr lang="en-US" dirty="0" smtClean="0"/>
              <a:t>an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unsigned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unsigned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unsigned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1853287583258321ULL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018" y="1443191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2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1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250905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Rules when initializing strings in C:</a:t>
            </a:r>
          </a:p>
          <a:p>
            <a:pPr lvl="2"/>
            <a:r>
              <a:rPr lang="en-US" sz="3200" dirty="0"/>
              <a:t>Size should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 length + 1</a:t>
            </a:r>
          </a:p>
          <a:p>
            <a:pPr lvl="2"/>
            <a:r>
              <a:rPr lang="en-US" sz="3200" dirty="0"/>
              <a:t>Last character is reserved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terminator </a:t>
            </a:r>
            <a:r>
              <a:rPr lang="en-US" sz="3200" dirty="0" smtClean="0"/>
              <a:t>character 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\0</a:t>
            </a:r>
            <a:r>
              <a:rPr lang="en-US" sz="3200" dirty="0" smtClean="0"/>
              <a:t>'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representing end of string</a:t>
            </a:r>
          </a:p>
          <a:p>
            <a:r>
              <a:rPr lang="en-US" dirty="0" smtClean="0"/>
              <a:t>Strings can be initialized in several ways:</a:t>
            </a:r>
            <a:endParaRPr lang="en-US" dirty="0" smtClean="0">
              <a:latin typeface="+mj-lt"/>
              <a:cs typeface="Consolas" panose="020B0609020204030204" pitchFamily="49" charset="0"/>
            </a:endParaRPr>
          </a:p>
          <a:p>
            <a:pPr marL="819096" lvl="1" indent="-514350"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 array declaration: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Literals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31460" y="5064749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firstName[6] = "Petar";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lastName[] = "Georgiev";</a:t>
            </a:r>
          </a:p>
        </p:txBody>
      </p:sp>
    </p:spTree>
    <p:extLst>
      <p:ext uri="{BB962C8B-B14F-4D97-AF65-F5344CB8AC3E}">
        <p14:creationId xmlns:p14="http://schemas.microsoft.com/office/powerpoint/2010/main" val="15075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</a:t>
            </a:r>
            <a:r>
              <a:rPr lang="en-US" dirty="0" smtClean="0"/>
              <a:t>C keyword)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</a:t>
            </a:r>
            <a:r>
              <a:rPr lang="en-US" dirty="0" smtClean="0"/>
              <a:t>is used)</a:t>
            </a:r>
            <a:endParaRPr lang="en-US" dirty="0"/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Characters in C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(1 byte)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285469" y="1707104"/>
              <a:ext cx="284343" cy="48556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3273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800" dirty="0" smtClean="0">
                <a:solidFill>
                  <a:srgbClr val="FFFFFF"/>
                </a:solidFill>
              </a:rPr>
              <a:t>: sequence of </a:t>
            </a:r>
            <a:r>
              <a:rPr lang="en-US" sz="2800" dirty="0">
                <a:solidFill>
                  <a:srgbClr val="FFFFFF"/>
                </a:solidFill>
              </a:rPr>
              <a:t>8</a:t>
            </a:r>
            <a:r>
              <a:rPr lang="en-US" sz="2800" dirty="0" smtClean="0">
                <a:solidFill>
                  <a:srgbClr val="FFFFFF"/>
                </a:solidFill>
              </a:rPr>
              <a:t> bits in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772623" y="3855847"/>
            <a:ext cx="2848155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800" dirty="0" smtClean="0">
                <a:solidFill>
                  <a:srgbClr val="FFFFFF"/>
                </a:solidFill>
              </a:rPr>
              <a:t>: 1 byte of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1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Pointer </a:t>
            </a:r>
            <a:r>
              <a:rPr lang="en-US" dirty="0"/>
              <a:t>declaration:</a:t>
            </a:r>
          </a:p>
          <a:p>
            <a:endParaRPr lang="en-US" dirty="0">
              <a:hlinkClick r:id="rId2"/>
            </a:endParaRPr>
          </a:p>
          <a:p>
            <a:pPr lvl="1">
              <a:spcBef>
                <a:spcPts val="3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Warning</a:t>
            </a:r>
            <a:r>
              <a:rPr lang="en-US" dirty="0"/>
              <a:t>: string cannot be modified, will cause segmentation </a:t>
            </a:r>
            <a:r>
              <a:rPr lang="en-US" dirty="0" smtClean="0"/>
              <a:t>fault </a:t>
            </a:r>
            <a:r>
              <a:rPr lang="en-US" smtClean="0"/>
              <a:t>because it </a:t>
            </a:r>
            <a:r>
              <a:rPr lang="en-US" dirty="0" smtClean="0"/>
              <a:t>is located in read-only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Literals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5024" y="1809469"/>
            <a:ext cx="105156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char* name = "Pesho";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name[0] = 'G'; // Will cause segmentation fault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634" t="28282" r="25771" b="55053"/>
          <a:stretch/>
        </p:blipFill>
        <p:spPr>
          <a:xfrm>
            <a:off x="2900540" y="4298001"/>
            <a:ext cx="8665872" cy="1671611"/>
          </a:xfrm>
          <a:prstGeom prst="roundRect">
            <a:avLst>
              <a:gd name="adj" fmla="val 8826"/>
            </a:avLst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02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arabicPeriod" startAt="3"/>
            </a:pPr>
            <a:r>
              <a:rPr lang="en-US" dirty="0"/>
              <a:t>Heap initialization</a:t>
            </a:r>
            <a:r>
              <a:rPr lang="en-US" dirty="0" smtClean="0"/>
              <a:t>:</a:t>
            </a:r>
          </a:p>
          <a:p>
            <a:pPr marL="571500" indent="-571500">
              <a:buFont typeface="+mj-lt"/>
              <a:buAutoNum type="arabicPeriod" startAt="3"/>
            </a:pPr>
            <a:endParaRPr lang="en-US" dirty="0">
              <a:hlinkClick r:id="rId2"/>
            </a:endParaRPr>
          </a:p>
          <a:p>
            <a:pPr marL="571500" indent="-571500">
              <a:buFont typeface="+mj-lt"/>
              <a:buAutoNum type="arabicPeriod" startAt="3"/>
            </a:pPr>
            <a:endParaRPr lang="en-US" dirty="0" smtClean="0">
              <a:hlinkClick r:id="rId2"/>
            </a:endParaRPr>
          </a:p>
          <a:p>
            <a:pPr lvl="1">
              <a:spcBef>
                <a:spcPts val="2000"/>
              </a:spcBef>
            </a:pPr>
            <a:endParaRPr lang="en-US" dirty="0" smtClean="0"/>
          </a:p>
          <a:p>
            <a:pPr lvl="1">
              <a:spcBef>
                <a:spcPts val="4000"/>
              </a:spcBef>
            </a:pPr>
            <a:r>
              <a:rPr lang="en-US" dirty="0" smtClean="0"/>
              <a:t>Requests 6 bytes from the operating </a:t>
            </a:r>
            <a:r>
              <a:rPr lang="en-US" dirty="0"/>
              <a:t>s</a:t>
            </a:r>
            <a:r>
              <a:rPr lang="en-US" dirty="0" smtClean="0"/>
              <a:t>ystem (OS)</a:t>
            </a:r>
          </a:p>
          <a:p>
            <a:pPr lvl="1"/>
            <a:r>
              <a:rPr lang="en-US" dirty="0" smtClean="0"/>
              <a:t>If the OS finds 6 free bytes, it returns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  <a:r>
              <a:rPr lang="en-US" dirty="0" smtClean="0"/>
              <a:t> to their address</a:t>
            </a:r>
          </a:p>
          <a:p>
            <a:pPr lvl="1"/>
            <a:r>
              <a:rPr lang="en-US" noProof="1" smtClean="0"/>
              <a:t>Copies "Pesho" </a:t>
            </a:r>
            <a:r>
              <a:rPr lang="en-US" dirty="0" smtClean="0"/>
              <a:t>to the address where the pointer points to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Literals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9324" y="1905000"/>
            <a:ext cx="10287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*firstName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malloc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 != NULL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strcpy(firstName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"Pesho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free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932612" y="1496546"/>
            <a:ext cx="4572000" cy="1012172"/>
          </a:xfrm>
          <a:prstGeom prst="wedgeRoundRectCallout">
            <a:avLst>
              <a:gd name="adj1" fmla="val -73968"/>
              <a:gd name="adj2" fmla="val 228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 is returned when there is not enough memory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3735312"/>
            <a:ext cx="4572000" cy="586523"/>
          </a:xfrm>
          <a:prstGeom prst="wedgeRoundRectCallout">
            <a:avLst>
              <a:gd name="adj1" fmla="val -77605"/>
              <a:gd name="adj2" fmla="val -2970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Frees the occupied memory </a:t>
            </a:r>
          </a:p>
        </p:txBody>
      </p:sp>
    </p:spTree>
    <p:extLst>
      <p:ext uri="{BB962C8B-B14F-4D97-AF65-F5344CB8AC3E}">
        <p14:creationId xmlns:p14="http://schemas.microsoft.com/office/powerpoint/2010/main" val="3745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69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– Data Types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https://softuni.bg/trainings/1212/C-Programming-October-2015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3560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8012" y="4724400"/>
            <a:ext cx="10958400" cy="19970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Programming Basics</a:t>
            </a:r>
            <a:r>
              <a:rPr lang="en-US" sz="2000" dirty="0" smtClean="0"/>
              <a:t>" course by </a:t>
            </a:r>
            <a:r>
              <a:rPr lang="en-US" sz="2000" dirty="0" smtClean="0">
                <a:hlinkClick r:id="rId6"/>
              </a:rPr>
              <a:t>Software University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noProof="1" smtClean="0"/>
              <a:t>char, short, int, unsigned int, long</a:t>
            </a:r>
            <a:endParaRPr lang="en-US" b="1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1" descr="C:\Temp\digits-smal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42" y="1626162"/>
            <a:ext cx="3505172" cy="2234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6323012" y="1362966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7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50" y="443553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32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735755"/>
              </p:ext>
            </p:extLst>
          </p:nvPr>
        </p:nvGraphicFramePr>
        <p:xfrm>
          <a:off x="641894" y="990600"/>
          <a:ext cx="10947175" cy="5611368"/>
        </p:xfrm>
        <a:graphic>
          <a:graphicData uri="http://schemas.openxmlformats.org/drawingml/2006/table">
            <a:tbl>
              <a:tblPr/>
              <a:tblGrid>
                <a:gridCol w="3928518"/>
                <a:gridCol w="2514600"/>
                <a:gridCol w="4504057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Storage Size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Value Range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char 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8-bit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-128 to 127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unsigned char</a:t>
                      </a:r>
                      <a:r>
                        <a:rPr lang="en-US" sz="2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8-bit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0 to 255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short</a:t>
                      </a:r>
                      <a:r>
                        <a:rPr lang="en-US" sz="2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-32,768 to 32,767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unsigned short</a:t>
                      </a:r>
                      <a:r>
                        <a:rPr lang="en-US" sz="2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0 to 65,535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int</a:t>
                      </a:r>
                      <a:r>
                        <a:rPr lang="en-US" sz="2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16- or 32-bit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to 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to 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unsigned int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16- or 32-bit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to (2*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0 to (2*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long</a:t>
                      </a:r>
                      <a:r>
                        <a:rPr lang="en-US" sz="28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en-US" sz="28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32- or 64-bit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to 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</a:t>
                      </a:r>
                      <a:r>
                        <a:rPr lang="en-US" sz="24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to 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unsigned long</a:t>
                      </a:r>
                      <a:r>
                        <a:rPr lang="en-US" sz="28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endParaRPr kumimoji="0" lang="en-US" sz="2800" b="1" i="0" u="none" strike="noStrike" kern="1200" cap="none" spc="0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32- or 64-bit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to (2*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24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(2*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long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kern="12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long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64-bit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to 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unsigned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kern="12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long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1" kern="12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long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64-bit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to (2*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1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)-1</a:t>
                      </a:r>
                      <a:endParaRPr kumimoji="0" lang="en-US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3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</a:t>
            </a:r>
            <a:r>
              <a:rPr lang="en-US" dirty="0" smtClean="0"/>
              <a:t>:</a:t>
            </a:r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 smtClean="0"/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 smtClean="0"/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 smtClean="0"/>
          </a:p>
          <a:p>
            <a:pPr marL="609494" lvl="3" indent="-304747">
              <a:buClr>
                <a:srgbClr val="F2B254"/>
              </a:buClr>
              <a:buSzPct val="100000"/>
            </a:pPr>
            <a:endParaRPr lang="en-US" dirty="0" smtClean="0"/>
          </a:p>
          <a:p>
            <a:pPr marL="609494" lvl="3" indent="-304747">
              <a:buClr>
                <a:srgbClr val="F2B254"/>
              </a:buClr>
              <a:buSzPct val="100000"/>
            </a:pPr>
            <a:r>
              <a:rPr lang="en-US" dirty="0" smtClean="0"/>
              <a:t>Note: Type </a:t>
            </a:r>
            <a:r>
              <a:rPr lang="en-US" dirty="0"/>
              <a:t>range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varies according to platform!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44424" y="2982084"/>
            <a:ext cx="10821988" cy="2609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20;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unsigned short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2000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 small number (up to 32767)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nsigned </a:t>
            </a:r>
            <a:r>
              <a:rPr lang="bg-BG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730480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A large number (up to 4.3 billion)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nsigned </a:t>
            </a:r>
            <a:r>
              <a:rPr lang="bg-BG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17531520; //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%c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 is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%hu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years, or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%du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days, or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%lu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years, days, hours);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818" t="29556" r="25500" b="57111"/>
          <a:stretch/>
        </p:blipFill>
        <p:spPr>
          <a:xfrm>
            <a:off x="4799012" y="1981200"/>
            <a:ext cx="6654114" cy="1025129"/>
          </a:xfrm>
          <a:prstGeom prst="round2Same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46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2523</Words>
  <Application>Microsoft Office PowerPoint</Application>
  <PresentationFormat>Custom</PresentationFormat>
  <Paragraphs>585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Consolas</vt:lpstr>
      <vt:lpstr>Wingdings</vt:lpstr>
      <vt:lpstr>Wingdings 2</vt:lpstr>
      <vt:lpstr>SoftUni 16x9</vt:lpstr>
      <vt:lpstr>C Data Types</vt:lpstr>
      <vt:lpstr>Table of Contents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</vt:lpstr>
      <vt:lpstr>What are Floating-Point Types?</vt:lpstr>
      <vt:lpstr>Floating-Point Types</vt:lpstr>
      <vt:lpstr>PI Precision – Example</vt:lpstr>
      <vt:lpstr>Abnormalities in the Floating-Point Calculations</vt:lpstr>
      <vt:lpstr>Floating-Point and Decimal Floating-Point Types</vt:lpstr>
      <vt:lpstr>Boolean Type</vt:lpstr>
      <vt:lpstr>The Boolean Type</vt:lpstr>
      <vt:lpstr>Boolean in C</vt:lpstr>
      <vt:lpstr>Boolean Type</vt:lpstr>
      <vt:lpstr>Character Type</vt:lpstr>
      <vt:lpstr>The Character Data Type</vt:lpstr>
      <vt:lpstr>Character Type</vt:lpstr>
      <vt:lpstr>String Type</vt:lpstr>
      <vt:lpstr>The String Data Type</vt:lpstr>
      <vt:lpstr>String Type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PowerPoint Presentation</vt:lpstr>
      <vt:lpstr>Literals</vt:lpstr>
      <vt:lpstr>What are Literals?</vt:lpstr>
      <vt:lpstr>Integer Literals</vt:lpstr>
      <vt:lpstr>Real Literals</vt:lpstr>
      <vt:lpstr>Character Literals</vt:lpstr>
      <vt:lpstr>Escaping Sequences</vt:lpstr>
      <vt:lpstr>Character Literals – Example</vt:lpstr>
      <vt:lpstr>Strings Literals</vt:lpstr>
      <vt:lpstr>String Literals (2)</vt:lpstr>
      <vt:lpstr>String Literals (3)</vt:lpstr>
      <vt:lpstr>String Literals</vt:lpstr>
      <vt:lpstr>C Programming – Data Types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Data Types</dc:title>
  <dc:subject>Software Development Course</dc:subject>
  <dc:creator/>
  <cp:keywords>C, data types, variables,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2015-10-13T07:06:21Z</dcterms:modified>
  <cp:category>C, data types, variables,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